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rata"/>
      <p:regular r:id="rId15"/>
    </p:embeddedFont>
    <p:embeddedFont>
      <p:font typeface="Prata"/>
      <p:regular r:id="rId16"/>
    </p:embeddedFont>
    <p:embeddedFont>
      <p:font typeface="Manrope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mailto:fnadeem485@gmail.com" TargetMode="External"/><Relationship Id="rId7" Type="http://schemas.openxmlformats.org/officeDocument/2006/relationships/hyperlink" Target="https://www.linkedin.com/in/farrukh-nadeem" TargetMode="External"/><Relationship Id="rId9" Type="http://schemas.openxmlformats.org/officeDocument/2006/relationships/hyperlink" Target="https://github.com/farrukh-nadeem" TargetMode="External"/><Relationship Id="rId11" Type="http://schemas.openxmlformats.org/officeDocument/2006/relationships/hyperlink" Target="https://lookerstudio.google.com/reporting/57629775-2836-486d-ba16-6b58b711ef49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image" Target="../media/image-8-4.png"/><Relationship Id="rId6" Type="http://schemas.openxmlformats.org/officeDocument/2006/relationships/image" Target="../media/image-8-5.png"/><Relationship Id="rId8" Type="http://schemas.openxmlformats.org/officeDocument/2006/relationships/image" Target="../media/image-8-6.png"/><Relationship Id="rId10" Type="http://schemas.openxmlformats.org/officeDocument/2006/relationships/image" Target="../media/image-8-7.png"/><Relationship Id="rId12" Type="http://schemas.openxmlformats.org/officeDocument/2006/relationships/slideLayout" Target="../slideLayouts/slideLayout9.xml"/><Relationship Id="rId1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825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Global Retail Chain Customer Segmentation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4027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Driving 20% Revenue Growth Potential Through Data-Driven Customer Segmentation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12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Used Python clustering to identify high-value customer cohorts and built actionable Looker Studio dashboards for targeted marketing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743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1. Project Snapshot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36721"/>
            <a:ext cx="13042821" cy="4718447"/>
          </a:xfrm>
          <a:prstGeom prst="roundRect">
            <a:avLst>
              <a:gd name="adj" fmla="val 72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34434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224" y="2488049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Category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45824" y="2488049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Details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801410" y="2994660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28224" y="313836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Role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45824" y="3138368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Business Intelligence Analyst (Business Intelligence Course Project)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4007882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224" y="4151590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Tools Used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5824" y="4151590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Python (Pandas, NumPy, Scikit-learn, matplotlib), Looker Studio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5021104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224" y="5164812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Key Techniques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45824" y="5164812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RFM Analysis, K-Means Clustering, Data Visualization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5671423"/>
            <a:ext cx="130275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224" y="5815132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Core Impact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45824" y="5815132"/>
            <a:ext cx="60563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Identified 44% of customers driving 85% revenue; recommended personalized promotions and expansion regions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827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2. Business Problem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404514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245"/>
          </a:solidFill>
          <a:ln/>
        </p:spPr>
      </p:sp>
      <p:sp>
        <p:nvSpPr>
          <p:cNvPr id="4" name="Text 2"/>
          <p:cNvSpPr/>
          <p:nvPr/>
        </p:nvSpPr>
        <p:spPr>
          <a:xfrm>
            <a:off x="1530906" y="4123015"/>
            <a:ext cx="283523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🎯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Blind Marketing: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530906" y="4621054"/>
            <a:ext cx="34214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One-size-fits-all promotions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35893" y="404514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245"/>
          </a:solidFill>
          <a:ln/>
        </p:spPr>
      </p:sp>
      <p:sp>
        <p:nvSpPr>
          <p:cNvPr id="7" name="Text 5"/>
          <p:cNvSpPr/>
          <p:nvPr/>
        </p:nvSpPr>
        <p:spPr>
          <a:xfrm>
            <a:off x="5973008" y="4123015"/>
            <a:ext cx="2876312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📉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Revenue Leakage: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973008" y="4621054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High-value customers not receiving VIP treatment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77995" y="404514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245"/>
          </a:solidFill>
          <a:ln/>
        </p:spPr>
      </p:sp>
      <p:sp>
        <p:nvSpPr>
          <p:cNvPr id="10" name="Text 8"/>
          <p:cNvSpPr/>
          <p:nvPr/>
        </p:nvSpPr>
        <p:spPr>
          <a:xfrm>
            <a:off x="10415111" y="4123015"/>
            <a:ext cx="2885122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📊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Market Blindness: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415111" y="4621054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No visibility on growing and underperforming markets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8840" y="1371600"/>
            <a:ext cx="4236720" cy="5486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02335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3. Solution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4072295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3.1 Workflow Architecture Diagram</a:t>
            </a:r>
            <a:endParaRPr lang="en-US" sz="3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8422" y="772358"/>
            <a:ext cx="4048125" cy="506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3.2 Key Steps:</a:t>
            </a:r>
            <a:endParaRPr lang="en-US" sz="3150" dirty="0"/>
          </a:p>
        </p:txBody>
      </p:sp>
      <p:sp>
        <p:nvSpPr>
          <p:cNvPr id="3" name="Shape 1"/>
          <p:cNvSpPr/>
          <p:nvPr/>
        </p:nvSpPr>
        <p:spPr>
          <a:xfrm>
            <a:off x="708422" y="1683187"/>
            <a:ext cx="13213556" cy="5774055"/>
          </a:xfrm>
          <a:prstGeom prst="roundRect">
            <a:avLst>
              <a:gd name="adj" fmla="val 52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16042" y="1690807"/>
            <a:ext cx="13196888" cy="5819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20115" y="1819870"/>
            <a:ext cx="3989784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Phase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5322332" y="1819870"/>
            <a:ext cx="3985974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Action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9720739" y="1819870"/>
            <a:ext cx="3989784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Technical Approach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16042" y="2272784"/>
            <a:ext cx="13196888" cy="58197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20115" y="2401848"/>
            <a:ext cx="3989784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Data Preparation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5322332" y="2401848"/>
            <a:ext cx="3985974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Cleaned 2 years of customer data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9720739" y="2401848"/>
            <a:ext cx="3989784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Pandas: groupby(), one-hot encoding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16042" y="2854762"/>
            <a:ext cx="13196888" cy="18773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920115" y="2983825"/>
            <a:ext cx="3989784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Feature Engineering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5322332" y="2983825"/>
            <a:ext cx="3985974" cy="1619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Performed feature engineering to create new columns including but not limited to RFM (Recency, Frequency, Monetary) scores, Total_Spend = Sum(MNTs), and Total_purchases.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9720739" y="2983825"/>
            <a:ext cx="3989784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Calculated purchase gaps, visit counts, spend averages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16042" y="4732139"/>
            <a:ext cx="13196888" cy="90582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920115" y="4861203"/>
            <a:ext cx="3989784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Clustering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5322332" y="4861203"/>
            <a:ext cx="3985974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Identified two distinct customer segments guided by KMeans clustering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9720739" y="4861203"/>
            <a:ext cx="3989784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Scikit-learn: KMeans(n_clusters=2), elbow method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716042" y="5637967"/>
            <a:ext cx="13196888" cy="90582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920115" y="5767030"/>
            <a:ext cx="3989784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Insight Generation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5322332" y="5767030"/>
            <a:ext cx="3985974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Profiled "Champions" (44% of customers, 85% revenue)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9720739" y="5767030"/>
            <a:ext cx="3989784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Comparative analysis: df['Segment'].describe()</a:t>
            </a:r>
            <a:endParaRPr lang="en-US" sz="1550" dirty="0"/>
          </a:p>
        </p:txBody>
      </p:sp>
      <p:sp>
        <p:nvSpPr>
          <p:cNvPr id="24" name="Shape 22"/>
          <p:cNvSpPr/>
          <p:nvPr/>
        </p:nvSpPr>
        <p:spPr>
          <a:xfrm>
            <a:off x="716042" y="6543794"/>
            <a:ext cx="13196888" cy="90582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920115" y="6672858"/>
            <a:ext cx="3989784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Visualization</a:t>
            </a:r>
            <a:endParaRPr lang="en-US" sz="1550" dirty="0"/>
          </a:p>
        </p:txBody>
      </p:sp>
      <p:sp>
        <p:nvSpPr>
          <p:cNvPr id="26" name="Text 24"/>
          <p:cNvSpPr/>
          <p:nvPr/>
        </p:nvSpPr>
        <p:spPr>
          <a:xfrm>
            <a:off x="5322332" y="6672858"/>
            <a:ext cx="3985974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Built executive-friendly dashboards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9720739" y="6672858"/>
            <a:ext cx="3989784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Looker Studio: RFM quadrant + cohort behaviour trends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4089"/>
            <a:ext cx="9104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4. Key Insights &amp; Business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33030"/>
            <a:ext cx="528339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4.1 Segment Breakdown:</a:t>
            </a:r>
            <a:endParaRPr lang="en-US" sz="3550" dirty="0"/>
          </a:p>
        </p:txBody>
      </p:sp>
      <p:sp>
        <p:nvSpPr>
          <p:cNvPr id="4" name="Shape 2"/>
          <p:cNvSpPr/>
          <p:nvPr/>
        </p:nvSpPr>
        <p:spPr>
          <a:xfrm>
            <a:off x="793790" y="3240167"/>
            <a:ext cx="13042821" cy="3705225"/>
          </a:xfrm>
          <a:prstGeom prst="roundRect">
            <a:avLst>
              <a:gd name="adj" fmla="val 91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247787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581" y="3391495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Segment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3637836" y="3391495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% Customers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6243280" y="3391495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% Revenue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8848725" y="3391495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Behaviour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1454170" y="3391495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Strategy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01410" y="3898106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028581" y="4041815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Champions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3637836" y="4041815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44%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6243280" y="4041815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85%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8848725" y="4041815"/>
            <a:ext cx="214419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Recent, frequent, high spend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11454170" y="4041815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VIP loyalty programs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4911328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28581" y="5055037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Potential Loyalists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3637836" y="5055037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20%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6243280" y="5055037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36%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8848725" y="5055037"/>
            <a:ext cx="214419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 frequency, medium spend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11454170" y="5055037"/>
            <a:ext cx="21480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Personalization experiments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801410" y="5924550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1028581" y="6068258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At-Risk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3637836" y="6068258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8%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6243280" y="6068258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20%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8848725" y="6068258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Declining recency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11454170" y="6068258"/>
            <a:ext cx="21480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Win-back campaigns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32660"/>
            <a:ext cx="703040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4.2 Strategic Recommendations: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3562945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84482D"/>
          </a:solidFill>
          <a:ln/>
        </p:spPr>
      </p:sp>
      <p:sp>
        <p:nvSpPr>
          <p:cNvPr id="4" name="Shape 2"/>
          <p:cNvSpPr/>
          <p:nvPr/>
        </p:nvSpPr>
        <p:spPr>
          <a:xfrm>
            <a:off x="2551688" y="325326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4482D"/>
          </a:solidFill>
          <a:ln/>
        </p:spPr>
      </p:sp>
      <p:sp>
        <p:nvSpPr>
          <p:cNvPr id="5" name="Text 3"/>
          <p:cNvSpPr/>
          <p:nvPr/>
        </p:nvSpPr>
        <p:spPr>
          <a:xfrm>
            <a:off x="2755761" y="342340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1051084" y="41604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VIP Treatment: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51084" y="4650819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Target High LTV (Smaller family size and higher income) customers by premium offers.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562945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84482D"/>
          </a:solidFill>
          <a:ln/>
        </p:spPr>
      </p:sp>
      <p:sp>
        <p:nvSpPr>
          <p:cNvPr id="9" name="Shape 7"/>
          <p:cNvSpPr/>
          <p:nvPr/>
        </p:nvSpPr>
        <p:spPr>
          <a:xfrm>
            <a:off x="6974860" y="325326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4482D"/>
          </a:solidFill>
          <a:ln/>
        </p:spPr>
      </p:sp>
      <p:sp>
        <p:nvSpPr>
          <p:cNvPr id="10" name="Text 8"/>
          <p:cNvSpPr/>
          <p:nvPr/>
        </p:nvSpPr>
        <p:spPr>
          <a:xfrm>
            <a:off x="7178933" y="342340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5474256" y="4160401"/>
            <a:ext cx="31284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Personalized Coupons: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474256" y="4650819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Personalized offers for high-margin categories in underperforming markets such as Spain.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3562945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84482D"/>
          </a:solidFill>
          <a:ln/>
        </p:spPr>
      </p:sp>
      <p:sp>
        <p:nvSpPr>
          <p:cNvPr id="14" name="Shape 12"/>
          <p:cNvSpPr/>
          <p:nvPr/>
        </p:nvSpPr>
        <p:spPr>
          <a:xfrm>
            <a:off x="11398032" y="325326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4482D"/>
          </a:solidFill>
          <a:ln/>
        </p:spPr>
      </p:sp>
      <p:sp>
        <p:nvSpPr>
          <p:cNvPr id="15" name="Text 13"/>
          <p:cNvSpPr/>
          <p:nvPr/>
        </p:nvSpPr>
        <p:spPr>
          <a:xfrm>
            <a:off x="11602105" y="342340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9897427" y="41604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Win-Back Kit: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897427" y="4650819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Reactivate “High_risk” segment via win-back campaigns to boost monthly revenue by at least 20%.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8038" y="895231"/>
            <a:ext cx="7700724" cy="128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100"/>
              </a:lnSpc>
              <a:buNone/>
            </a:pPr>
            <a:r>
              <a:rPr lang="en-US" sz="81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Thank You!</a:t>
            </a:r>
            <a:endParaRPr lang="en-US" sz="8100" dirty="0"/>
          </a:p>
        </p:txBody>
      </p:sp>
      <p:sp>
        <p:nvSpPr>
          <p:cNvPr id="4" name="Shape 1"/>
          <p:cNvSpPr/>
          <p:nvPr/>
        </p:nvSpPr>
        <p:spPr>
          <a:xfrm>
            <a:off x="6208038" y="2596275"/>
            <a:ext cx="7700724" cy="33338"/>
          </a:xfrm>
          <a:prstGeom prst="rect">
            <a:avLst/>
          </a:prstGeom>
          <a:solidFill>
            <a:srgbClr val="BDA189">
              <a:alpha val="5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7996357" y="2938701"/>
            <a:ext cx="4124087" cy="515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50"/>
              </a:lnSpc>
              <a:buNone/>
            </a:pPr>
            <a:r>
              <a:rPr lang="en-US" sz="3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Let's Connect</a:t>
            </a:r>
            <a:endParaRPr lang="en-US" sz="3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038" y="3763447"/>
            <a:ext cx="412313" cy="4123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78003" y="3834289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Farrukh Nadeem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6878003" y="4280178"/>
            <a:ext cx="305157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Business Intelligence Analyst</a:t>
            </a:r>
            <a:endParaRPr lang="en-US" sz="16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7226" y="3763447"/>
            <a:ext cx="412313" cy="41231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857190" y="3834289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Email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10857190" y="4280178"/>
            <a:ext cx="305157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u="sng" dirty="0">
                <a:solidFill>
                  <a:srgbClr val="CB8667"/>
                </a:solidFill>
                <a:latin typeface="Manrope" pitchFamily="34" charset="0"/>
                <a:ea typeface="Manrope" pitchFamily="34" charset="-122"/>
                <a:cs typeface="Manrope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fnadeem485@gmail.com</a:t>
            </a:r>
            <a:endParaRPr lang="en-US" sz="16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038" y="5125522"/>
            <a:ext cx="412313" cy="41231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878003" y="5196364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Contact No.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6878003" y="5642253"/>
            <a:ext cx="305157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+92 332 0378871</a:t>
            </a:r>
            <a:endParaRPr lang="en-US" sz="16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7226" y="5125522"/>
            <a:ext cx="412313" cy="41231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0857190" y="5196364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LinkedIn</a:t>
            </a:r>
            <a:endParaRPr lang="en-US" sz="2000" dirty="0"/>
          </a:p>
        </p:txBody>
      </p:sp>
      <p:sp>
        <p:nvSpPr>
          <p:cNvPr id="17" name="Text 10"/>
          <p:cNvSpPr/>
          <p:nvPr/>
        </p:nvSpPr>
        <p:spPr>
          <a:xfrm>
            <a:off x="10857190" y="5642253"/>
            <a:ext cx="305157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u="sng" dirty="0">
                <a:solidFill>
                  <a:srgbClr val="CB8667"/>
                </a:solidFill>
                <a:latin typeface="Manrope" pitchFamily="34" charset="0"/>
                <a:ea typeface="Manrope" pitchFamily="34" charset="-122"/>
                <a:cs typeface="Manrope" pitchFamily="34" charset="-120"/>
                <a:hlinkClick r:id="rId7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Farrukh Nadeem</a:t>
            </a:r>
            <a:endParaRPr lang="en-US" sz="160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8038" y="6487597"/>
            <a:ext cx="412313" cy="412313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6878003" y="6558439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GitHub</a:t>
            </a:r>
            <a:endParaRPr lang="en-US" sz="2000" dirty="0"/>
          </a:p>
        </p:txBody>
      </p:sp>
      <p:sp>
        <p:nvSpPr>
          <p:cNvPr id="20" name="Text 12"/>
          <p:cNvSpPr/>
          <p:nvPr/>
        </p:nvSpPr>
        <p:spPr>
          <a:xfrm>
            <a:off x="6878003" y="7004328"/>
            <a:ext cx="305157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u="sng" dirty="0">
                <a:solidFill>
                  <a:srgbClr val="CB8667"/>
                </a:solidFill>
                <a:latin typeface="Manrope" pitchFamily="34" charset="0"/>
                <a:ea typeface="Manrope" pitchFamily="34" charset="-122"/>
                <a:cs typeface="Manrope" pitchFamily="34" charset="-120"/>
                <a:hlinkClick r:id="rId9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farrukh-nadeem</a:t>
            </a:r>
            <a:endParaRPr lang="en-US" sz="1600" dirty="0"/>
          </a:p>
        </p:txBody>
      </p:sp>
      <p:pic>
        <p:nvPicPr>
          <p:cNvPr id="21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87226" y="6487597"/>
            <a:ext cx="412313" cy="412313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10857190" y="6558439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Looker Studio</a:t>
            </a:r>
            <a:endParaRPr lang="en-US" sz="2000" dirty="0"/>
          </a:p>
        </p:txBody>
      </p:sp>
      <p:sp>
        <p:nvSpPr>
          <p:cNvPr id="23" name="Text 14"/>
          <p:cNvSpPr/>
          <p:nvPr/>
        </p:nvSpPr>
        <p:spPr>
          <a:xfrm>
            <a:off x="10857190" y="7004328"/>
            <a:ext cx="305157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u="sng" dirty="0">
                <a:solidFill>
                  <a:srgbClr val="CB8667"/>
                </a:solidFill>
                <a:latin typeface="Manrope" pitchFamily="34" charset="0"/>
                <a:ea typeface="Manrope" pitchFamily="34" charset="-122"/>
                <a:cs typeface="Manrope" pitchFamily="34" charset="-120"/>
                <a:hlinkClick r:id="rId1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Customer Personality Analysis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2025-07-22T06:03:07Z</dcterms:created>
  <dcterms:modified xsi:type="dcterms:W3CDTF">2025-07-22T06:03:07Z</dcterms:modified>
</cp:coreProperties>
</file>